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Garamond Bold" charset="1" panose="02020804030307010803"/>
      <p:regular r:id="rId19"/>
    </p:embeddedFont>
    <p:embeddedFont>
      <p:font typeface="Calibri (MS)" charset="1" panose="020F0502020204030204"/>
      <p:regular r:id="rId20"/>
    </p:embeddedFont>
    <p:embeddedFont>
      <p:font typeface="Montserrat Bold" charset="1" panose="00000800000000000000"/>
      <p:regular r:id="rId21"/>
    </p:embeddedFont>
    <p:embeddedFont>
      <p:font typeface="Canva Sans Bold" charset="1" panose="020B0803030501040103"/>
      <p:regular r:id="rId22"/>
    </p:embeddedFont>
    <p:embeddedFont>
      <p:font typeface="Canva Sans" charset="1" panose="020B0503030501040103"/>
      <p:regular r:id="rId23"/>
    </p:embeddedFont>
    <p:embeddedFont>
      <p:font typeface="Arial Bold" charset="1" panose="020B0802020202020204"/>
      <p:regular r:id="rId24"/>
    </p:embeddedFont>
    <p:embeddedFont>
      <p:font typeface="Arial" charset="1" panose="020B0502020202020204"/>
      <p:regular r:id="rId25"/>
    </p:embeddedFont>
    <p:embeddedFont>
      <p:font typeface="Calibri (MS) Bold" charset="1" panose="020F0702030404030204"/>
      <p:regular r:id="rId26"/>
    </p:embeddedFont>
    <p:embeddedFont>
      <p:font typeface="Arimo" charset="1" panose="020B0604020202020204"/>
      <p:regular r:id="rId27"/>
    </p:embeddedFont>
    <p:embeddedFont>
      <p:font typeface="Garet" charset="1" panose="00000000000000000000"/>
      <p:regular r:id="rId28"/>
    </p:embeddedFont>
    <p:embeddedFont>
      <p:font typeface="Garet Bold" charset="1" panose="00000000000000000000"/>
      <p:regular r:id="rId29"/>
    </p:embeddedFont>
    <p:embeddedFont>
      <p:font typeface="Dynapuff Bold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VAEBEOhuESM.mp4" Type="http://schemas.openxmlformats.org/officeDocument/2006/relationships/video"/><Relationship Id="rId5" Target="../media/VAEBEOhuESM.mp4" Type="http://schemas.microsoft.com/office/2007/relationships/media"/><Relationship Id="rId6" Target="../media/image3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jpeg" Type="http://schemas.openxmlformats.org/officeDocument/2006/relationships/image"/><Relationship Id="rId4" Target="../media/image6.pn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2" Target="../media/image7.jpeg" Type="http://schemas.openxmlformats.org/officeDocument/2006/relationships/image"/><Relationship Id="rId3" Target="../media/image3.jpeg" Type="http://schemas.openxmlformats.org/officeDocument/2006/relationships/image"/><Relationship Id="rId4" Target="../media/image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7.jpeg" Type="http://schemas.openxmlformats.org/officeDocument/2006/relationships/image"/><Relationship Id="rId3" Target="../media/image3.jpe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jpeg" Type="http://schemas.openxmlformats.org/officeDocument/2006/relationships/image"/><Relationship Id="rId4" Target="../media/image6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jpeg" Type="http://schemas.openxmlformats.org/officeDocument/2006/relationships/image"/><Relationship Id="rId4" Target="../media/image6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jpeg" Type="http://schemas.openxmlformats.org/officeDocument/2006/relationships/image"/><Relationship Id="rId4" Target="../media/image6.pn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jpeg" Type="http://schemas.openxmlformats.org/officeDocument/2006/relationships/image"/><Relationship Id="rId4" Target="../media/image6.pn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jpeg" Type="http://schemas.openxmlformats.org/officeDocument/2006/relationships/image"/><Relationship Id="rId4" Target="../media/image6.pn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jpeg" Type="http://schemas.openxmlformats.org/officeDocument/2006/relationships/image"/><Relationship Id="rId4" Target="../media/image6.pn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jpeg" Type="http://schemas.openxmlformats.org/officeDocument/2006/relationships/image"/><Relationship Id="rId4" Target="../media/image6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32095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5992453" y="425167"/>
            <a:ext cx="1894186" cy="1894186"/>
          </a:xfrm>
          <a:custGeom>
            <a:avLst/>
            <a:gdLst/>
            <a:ahLst/>
            <a:cxnLst/>
            <a:rect r="r" b="b" t="t" l="l"/>
            <a:pathLst>
              <a:path h="1894186" w="1894186">
                <a:moveTo>
                  <a:pt x="0" y="0"/>
                </a:moveTo>
                <a:lnTo>
                  <a:pt x="1894187" y="0"/>
                </a:lnTo>
                <a:lnTo>
                  <a:pt x="1894187" y="1894186"/>
                </a:lnTo>
                <a:lnTo>
                  <a:pt x="0" y="1894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23206" y="6232278"/>
            <a:ext cx="5868666" cy="3433170"/>
          </a:xfrm>
          <a:custGeom>
            <a:avLst/>
            <a:gdLst/>
            <a:ahLst/>
            <a:cxnLst/>
            <a:rect r="r" b="b" t="t" l="l"/>
            <a:pathLst>
              <a:path h="3433170" w="5868666">
                <a:moveTo>
                  <a:pt x="0" y="0"/>
                </a:moveTo>
                <a:lnTo>
                  <a:pt x="5868667" y="0"/>
                </a:lnTo>
                <a:lnTo>
                  <a:pt x="5868667" y="3433170"/>
                </a:lnTo>
                <a:lnTo>
                  <a:pt x="0" y="34331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4896" y="425167"/>
            <a:ext cx="2048738" cy="2038494"/>
          </a:xfrm>
          <a:custGeom>
            <a:avLst/>
            <a:gdLst/>
            <a:ahLst/>
            <a:cxnLst/>
            <a:rect r="r" b="b" t="t" l="l"/>
            <a:pathLst>
              <a:path h="2038494" w="2048738">
                <a:moveTo>
                  <a:pt x="0" y="0"/>
                </a:moveTo>
                <a:lnTo>
                  <a:pt x="2048738" y="0"/>
                </a:lnTo>
                <a:lnTo>
                  <a:pt x="2048738" y="2038494"/>
                </a:lnTo>
                <a:lnTo>
                  <a:pt x="0" y="20384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81447" y="876300"/>
            <a:ext cx="10725107" cy="135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2"/>
              </a:lnSpc>
            </a:pPr>
            <a:r>
              <a:rPr lang="en-US" b="true" sz="7994">
                <a:solidFill>
                  <a:srgbClr val="FFFFFF"/>
                </a:solidFill>
                <a:latin typeface="Garamond Bold"/>
                <a:ea typeface="Garamond Bold"/>
                <a:cs typeface="Garamond Bold"/>
                <a:sym typeface="Garamond Bold"/>
              </a:rPr>
              <a:t>ADOBE DEVCRAFT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3206" y="6415803"/>
            <a:ext cx="5173106" cy="3380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5521" indent="-407760" lvl="1">
              <a:lnSpc>
                <a:spcPts val="5288"/>
              </a:lnSpc>
              <a:buAutoNum type="arabicPeriod" startAt="1"/>
            </a:pPr>
            <a:r>
              <a:rPr lang="en-US" sz="3777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Samay Jain  ( Leader)</a:t>
            </a:r>
          </a:p>
          <a:p>
            <a:pPr algn="l" marL="815521" indent="-407760" lvl="1">
              <a:lnSpc>
                <a:spcPts val="5288"/>
              </a:lnSpc>
              <a:buAutoNum type="arabicPeriod" startAt="1"/>
            </a:pPr>
            <a:r>
              <a:rPr lang="en-US" sz="3777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Ibrahim Haneef                              </a:t>
            </a:r>
          </a:p>
          <a:p>
            <a:pPr algn="l" marL="815521" indent="-407760" lvl="1">
              <a:lnSpc>
                <a:spcPts val="5288"/>
              </a:lnSpc>
              <a:buAutoNum type="arabicPeriod" startAt="1"/>
            </a:pPr>
            <a:r>
              <a:rPr lang="en-US" sz="3777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Mohd Hassan                                       </a:t>
            </a:r>
          </a:p>
          <a:p>
            <a:pPr algn="l" marL="815521" indent="-407760" lvl="1">
              <a:lnSpc>
                <a:spcPts val="5288"/>
              </a:lnSpc>
              <a:buAutoNum type="arabicPeriod" startAt="1"/>
            </a:pPr>
            <a:r>
              <a:rPr lang="en-US" sz="3777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Hemant Singh                               </a:t>
            </a:r>
          </a:p>
          <a:p>
            <a:pPr algn="l">
              <a:lnSpc>
                <a:spcPts val="528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81597" y="3190798"/>
            <a:ext cx="14711561" cy="130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9"/>
              </a:lnSpc>
              <a:spcBef>
                <a:spcPct val="0"/>
              </a:spcBef>
            </a:pPr>
            <a:r>
              <a:rPr lang="en-US" b="true" sz="76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 TIME BIDDING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41690" y="4738298"/>
            <a:ext cx="7791466" cy="90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  <a:spcBef>
                <a:spcPct val="0"/>
              </a:spcBef>
            </a:pPr>
            <a:r>
              <a:rPr lang="en-US" b="true" sz="5286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: ACCESS DENIED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6419" y="8466033"/>
            <a:ext cx="8460220" cy="149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</a:pPr>
          </a:p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b="true" sz="43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43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Delhi Technological University</a:t>
            </a:r>
            <a:r>
              <a:rPr lang="en-US" b="true" sz="434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74328" y="330991"/>
            <a:ext cx="8939345" cy="1064754"/>
            <a:chOff x="0" y="0"/>
            <a:chExt cx="2334828" cy="278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4828" cy="278098"/>
            </a:xfrm>
            <a:custGeom>
              <a:avLst/>
              <a:gdLst/>
              <a:ahLst/>
              <a:cxnLst/>
              <a:rect r="r" b="b" t="t" l="l"/>
              <a:pathLst>
                <a:path h="278098" w="2334828">
                  <a:moveTo>
                    <a:pt x="2131628" y="0"/>
                  </a:moveTo>
                  <a:cubicBezTo>
                    <a:pt x="2243852" y="0"/>
                    <a:pt x="2334828" y="62254"/>
                    <a:pt x="2334828" y="139049"/>
                  </a:cubicBezTo>
                  <a:cubicBezTo>
                    <a:pt x="2334828" y="215844"/>
                    <a:pt x="2243852" y="278098"/>
                    <a:pt x="2131628" y="278098"/>
                  </a:cubicBezTo>
                  <a:lnTo>
                    <a:pt x="203200" y="278098"/>
                  </a:lnTo>
                  <a:cubicBezTo>
                    <a:pt x="90976" y="278098"/>
                    <a:pt x="0" y="215844"/>
                    <a:pt x="0" y="139049"/>
                  </a:cubicBezTo>
                  <a:cubicBezTo>
                    <a:pt x="0" y="6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3EA5"/>
            </a:solidFill>
            <a:ln w="85725" cap="sq">
              <a:solidFill>
                <a:srgbClr val="FB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334828" cy="35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Results &amp; Inference Time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3511" y="177579"/>
            <a:ext cx="1371579" cy="1371579"/>
          </a:xfrm>
          <a:custGeom>
            <a:avLst/>
            <a:gdLst/>
            <a:ahLst/>
            <a:cxnLst/>
            <a:rect r="r" b="b" t="t" l="l"/>
            <a:pathLst>
              <a:path h="1371579" w="1371579">
                <a:moveTo>
                  <a:pt x="0" y="0"/>
                </a:moveTo>
                <a:lnTo>
                  <a:pt x="1371578" y="0"/>
                </a:lnTo>
                <a:lnTo>
                  <a:pt x="1371578" y="1371579"/>
                </a:lnTo>
                <a:lnTo>
                  <a:pt x="0" y="137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896" y="292965"/>
            <a:ext cx="1500580" cy="1493077"/>
          </a:xfrm>
          <a:custGeom>
            <a:avLst/>
            <a:gdLst/>
            <a:ahLst/>
            <a:cxnLst/>
            <a:rect r="r" b="b" t="t" l="l"/>
            <a:pathLst>
              <a:path h="1493077" w="1500580">
                <a:moveTo>
                  <a:pt x="0" y="0"/>
                </a:moveTo>
                <a:lnTo>
                  <a:pt x="1500580" y="0"/>
                </a:lnTo>
                <a:lnTo>
                  <a:pt x="1500580" y="1493077"/>
                </a:lnTo>
                <a:lnTo>
                  <a:pt x="0" y="149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06836" y="1786042"/>
            <a:ext cx="13068995" cy="8288725"/>
          </a:xfrm>
          <a:custGeom>
            <a:avLst/>
            <a:gdLst/>
            <a:ahLst/>
            <a:cxnLst/>
            <a:rect r="r" b="b" t="t" l="l"/>
            <a:pathLst>
              <a:path h="8288725" w="13068995">
                <a:moveTo>
                  <a:pt x="0" y="0"/>
                </a:moveTo>
                <a:lnTo>
                  <a:pt x="13068995" y="0"/>
                </a:lnTo>
                <a:lnTo>
                  <a:pt x="13068995" y="8288725"/>
                </a:lnTo>
                <a:lnTo>
                  <a:pt x="0" y="8288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21098" y="330991"/>
            <a:ext cx="8045804" cy="1064754"/>
            <a:chOff x="0" y="0"/>
            <a:chExt cx="2101448" cy="278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1448" cy="278098"/>
            </a:xfrm>
            <a:custGeom>
              <a:avLst/>
              <a:gdLst/>
              <a:ahLst/>
              <a:cxnLst/>
              <a:rect r="r" b="b" t="t" l="l"/>
              <a:pathLst>
                <a:path h="278098" w="2101448">
                  <a:moveTo>
                    <a:pt x="1898248" y="0"/>
                  </a:moveTo>
                  <a:cubicBezTo>
                    <a:pt x="2010472" y="0"/>
                    <a:pt x="2101448" y="62254"/>
                    <a:pt x="2101448" y="139049"/>
                  </a:cubicBezTo>
                  <a:cubicBezTo>
                    <a:pt x="2101448" y="215844"/>
                    <a:pt x="2010472" y="278098"/>
                    <a:pt x="1898248" y="278098"/>
                  </a:cubicBezTo>
                  <a:lnTo>
                    <a:pt x="203200" y="278098"/>
                  </a:lnTo>
                  <a:cubicBezTo>
                    <a:pt x="90976" y="278098"/>
                    <a:pt x="0" y="215844"/>
                    <a:pt x="0" y="139049"/>
                  </a:cubicBezTo>
                  <a:cubicBezTo>
                    <a:pt x="0" y="6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3EA5"/>
            </a:solidFill>
            <a:ln w="85725" cap="sq">
              <a:solidFill>
                <a:srgbClr val="FB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101448" cy="35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Tech Stack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3511" y="177579"/>
            <a:ext cx="1371579" cy="1371579"/>
          </a:xfrm>
          <a:custGeom>
            <a:avLst/>
            <a:gdLst/>
            <a:ahLst/>
            <a:cxnLst/>
            <a:rect r="r" b="b" t="t" l="l"/>
            <a:pathLst>
              <a:path h="1371579" w="1371579">
                <a:moveTo>
                  <a:pt x="0" y="0"/>
                </a:moveTo>
                <a:lnTo>
                  <a:pt x="1371578" y="0"/>
                </a:lnTo>
                <a:lnTo>
                  <a:pt x="1371578" y="1371579"/>
                </a:lnTo>
                <a:lnTo>
                  <a:pt x="0" y="137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896" y="292965"/>
            <a:ext cx="1500580" cy="1493077"/>
          </a:xfrm>
          <a:custGeom>
            <a:avLst/>
            <a:gdLst/>
            <a:ahLst/>
            <a:cxnLst/>
            <a:rect r="r" b="b" t="t" l="l"/>
            <a:pathLst>
              <a:path h="1493077" w="1500580">
                <a:moveTo>
                  <a:pt x="0" y="0"/>
                </a:moveTo>
                <a:lnTo>
                  <a:pt x="1500580" y="0"/>
                </a:lnTo>
                <a:lnTo>
                  <a:pt x="1500580" y="1493077"/>
                </a:lnTo>
                <a:lnTo>
                  <a:pt x="0" y="149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2227" y="1778619"/>
            <a:ext cx="2110938" cy="2316531"/>
          </a:xfrm>
          <a:custGeom>
            <a:avLst/>
            <a:gdLst/>
            <a:ahLst/>
            <a:cxnLst/>
            <a:rect r="r" b="b" t="t" l="l"/>
            <a:pathLst>
              <a:path h="2316531" w="2110938">
                <a:moveTo>
                  <a:pt x="0" y="0"/>
                </a:moveTo>
                <a:lnTo>
                  <a:pt x="2110938" y="0"/>
                </a:lnTo>
                <a:lnTo>
                  <a:pt x="2110938" y="2316530"/>
                </a:lnTo>
                <a:lnTo>
                  <a:pt x="0" y="2316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61245" y="6435710"/>
            <a:ext cx="4418928" cy="2822590"/>
          </a:xfrm>
          <a:custGeom>
            <a:avLst/>
            <a:gdLst/>
            <a:ahLst/>
            <a:cxnLst/>
            <a:rect r="r" b="b" t="t" l="l"/>
            <a:pathLst>
              <a:path h="2822590" w="4418928">
                <a:moveTo>
                  <a:pt x="0" y="0"/>
                </a:moveTo>
                <a:lnTo>
                  <a:pt x="4418927" y="0"/>
                </a:lnTo>
                <a:lnTo>
                  <a:pt x="4418927" y="2822590"/>
                </a:lnTo>
                <a:lnTo>
                  <a:pt x="0" y="2822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0300" y="4371748"/>
            <a:ext cx="4125912" cy="2234248"/>
          </a:xfrm>
          <a:custGeom>
            <a:avLst/>
            <a:gdLst/>
            <a:ahLst/>
            <a:cxnLst/>
            <a:rect r="r" b="b" t="t" l="l"/>
            <a:pathLst>
              <a:path h="2234248" w="4125912">
                <a:moveTo>
                  <a:pt x="0" y="0"/>
                </a:moveTo>
                <a:lnTo>
                  <a:pt x="4125912" y="0"/>
                </a:lnTo>
                <a:lnTo>
                  <a:pt x="4125912" y="2234248"/>
                </a:lnTo>
                <a:lnTo>
                  <a:pt x="0" y="2234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4294" y="7112992"/>
            <a:ext cx="4706804" cy="1882721"/>
          </a:xfrm>
          <a:custGeom>
            <a:avLst/>
            <a:gdLst/>
            <a:ahLst/>
            <a:cxnLst/>
            <a:rect r="r" b="b" t="t" l="l"/>
            <a:pathLst>
              <a:path h="1882721" w="4706804">
                <a:moveTo>
                  <a:pt x="0" y="0"/>
                </a:moveTo>
                <a:lnTo>
                  <a:pt x="4706804" y="0"/>
                </a:lnTo>
                <a:lnTo>
                  <a:pt x="4706804" y="1882722"/>
                </a:lnTo>
                <a:lnTo>
                  <a:pt x="0" y="1882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58321" y="1502020"/>
            <a:ext cx="3292032" cy="2869728"/>
          </a:xfrm>
          <a:custGeom>
            <a:avLst/>
            <a:gdLst/>
            <a:ahLst/>
            <a:cxnLst/>
            <a:rect r="r" b="b" t="t" l="l"/>
            <a:pathLst>
              <a:path h="2869728" w="3292032">
                <a:moveTo>
                  <a:pt x="0" y="0"/>
                </a:moveTo>
                <a:lnTo>
                  <a:pt x="3292031" y="0"/>
                </a:lnTo>
                <a:lnTo>
                  <a:pt x="3292031" y="2869728"/>
                </a:lnTo>
                <a:lnTo>
                  <a:pt x="0" y="2869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8645" t="-35678" r="-14301" b="-2830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21098" y="4107809"/>
            <a:ext cx="2166478" cy="2498187"/>
          </a:xfrm>
          <a:custGeom>
            <a:avLst/>
            <a:gdLst/>
            <a:ahLst/>
            <a:cxnLst/>
            <a:rect r="r" b="b" t="t" l="l"/>
            <a:pathLst>
              <a:path h="2498187" w="2166478">
                <a:moveTo>
                  <a:pt x="0" y="0"/>
                </a:moveTo>
                <a:lnTo>
                  <a:pt x="2166478" y="0"/>
                </a:lnTo>
                <a:lnTo>
                  <a:pt x="2166478" y="2498187"/>
                </a:lnTo>
                <a:lnTo>
                  <a:pt x="0" y="2498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19962" y="2859628"/>
            <a:ext cx="9925128" cy="4987377"/>
          </a:xfrm>
          <a:custGeom>
            <a:avLst/>
            <a:gdLst/>
            <a:ahLst/>
            <a:cxnLst/>
            <a:rect r="r" b="b" t="t" l="l"/>
            <a:pathLst>
              <a:path h="4987377" w="9925128">
                <a:moveTo>
                  <a:pt x="0" y="0"/>
                </a:moveTo>
                <a:lnTo>
                  <a:pt x="9925127" y="0"/>
                </a:lnTo>
                <a:lnTo>
                  <a:pt x="9925127" y="4987377"/>
                </a:lnTo>
                <a:lnTo>
                  <a:pt x="0" y="4987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24432" y="8054353"/>
            <a:ext cx="3621050" cy="2068525"/>
          </a:xfrm>
          <a:custGeom>
            <a:avLst/>
            <a:gdLst/>
            <a:ahLst/>
            <a:cxnLst/>
            <a:rect r="r" b="b" t="t" l="l"/>
            <a:pathLst>
              <a:path h="2068525" w="3621050">
                <a:moveTo>
                  <a:pt x="0" y="0"/>
                </a:moveTo>
                <a:lnTo>
                  <a:pt x="3621050" y="0"/>
                </a:lnTo>
                <a:lnTo>
                  <a:pt x="3621050" y="2068525"/>
                </a:lnTo>
                <a:lnTo>
                  <a:pt x="0" y="20685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480172" y="3090226"/>
            <a:ext cx="3742845" cy="43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b="true" sz="25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Pandas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66902" y="3110211"/>
            <a:ext cx="4428635" cy="43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b="true" sz="25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Load, Process, Merge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0172" y="4116373"/>
            <a:ext cx="3742845" cy="43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b="true" sz="25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NumPy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66902" y="4132830"/>
            <a:ext cx="5259222" cy="43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b="true" sz="25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 Numeric Arrays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80172" y="5143569"/>
            <a:ext cx="3742845" cy="43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b="true" sz="25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LGBM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66902" y="5101474"/>
            <a:ext cx="4771545" cy="43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b="true" sz="25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 Bid Outcomes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80172" y="6140775"/>
            <a:ext cx="3742845" cy="43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b="true" sz="25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SKlearn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66902" y="6078246"/>
            <a:ext cx="5474793" cy="43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b="true" sz="25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Preprocess, Split, Evaluate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0172" y="7065367"/>
            <a:ext cx="3742845" cy="43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b="true" sz="25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Numba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60260" y="6841530"/>
            <a:ext cx="4778187" cy="877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b="true" sz="25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Faster Numerical Calcualtion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74328" y="330991"/>
            <a:ext cx="8939345" cy="1064754"/>
            <a:chOff x="0" y="0"/>
            <a:chExt cx="2334828" cy="278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4828" cy="278098"/>
            </a:xfrm>
            <a:custGeom>
              <a:avLst/>
              <a:gdLst/>
              <a:ahLst/>
              <a:cxnLst/>
              <a:rect r="r" b="b" t="t" l="l"/>
              <a:pathLst>
                <a:path h="278098" w="2334828">
                  <a:moveTo>
                    <a:pt x="2131628" y="0"/>
                  </a:moveTo>
                  <a:cubicBezTo>
                    <a:pt x="2243852" y="0"/>
                    <a:pt x="2334828" y="62254"/>
                    <a:pt x="2334828" y="139049"/>
                  </a:cubicBezTo>
                  <a:cubicBezTo>
                    <a:pt x="2334828" y="215844"/>
                    <a:pt x="2243852" y="278098"/>
                    <a:pt x="2131628" y="278098"/>
                  </a:cubicBezTo>
                  <a:lnTo>
                    <a:pt x="203200" y="278098"/>
                  </a:lnTo>
                  <a:cubicBezTo>
                    <a:pt x="90976" y="278098"/>
                    <a:pt x="0" y="215844"/>
                    <a:pt x="0" y="139049"/>
                  </a:cubicBezTo>
                  <a:cubicBezTo>
                    <a:pt x="0" y="6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3EA5"/>
            </a:solidFill>
            <a:ln w="85725" cap="sq">
              <a:solidFill>
                <a:srgbClr val="FB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334828" cy="35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Future scope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3511" y="177579"/>
            <a:ext cx="1371579" cy="1371579"/>
          </a:xfrm>
          <a:custGeom>
            <a:avLst/>
            <a:gdLst/>
            <a:ahLst/>
            <a:cxnLst/>
            <a:rect r="r" b="b" t="t" l="l"/>
            <a:pathLst>
              <a:path h="1371579" w="1371579">
                <a:moveTo>
                  <a:pt x="0" y="0"/>
                </a:moveTo>
                <a:lnTo>
                  <a:pt x="1371578" y="0"/>
                </a:lnTo>
                <a:lnTo>
                  <a:pt x="1371578" y="1371579"/>
                </a:lnTo>
                <a:lnTo>
                  <a:pt x="0" y="137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896" y="292965"/>
            <a:ext cx="1500580" cy="1493077"/>
          </a:xfrm>
          <a:custGeom>
            <a:avLst/>
            <a:gdLst/>
            <a:ahLst/>
            <a:cxnLst/>
            <a:rect r="r" b="b" t="t" l="l"/>
            <a:pathLst>
              <a:path h="1493077" w="1500580">
                <a:moveTo>
                  <a:pt x="0" y="0"/>
                </a:moveTo>
                <a:lnTo>
                  <a:pt x="1500580" y="0"/>
                </a:lnTo>
                <a:lnTo>
                  <a:pt x="1500580" y="1493077"/>
                </a:lnTo>
                <a:lnTo>
                  <a:pt x="0" y="149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5186" y="1773434"/>
            <a:ext cx="16230600" cy="8229600"/>
            <a:chOff x="0" y="0"/>
            <a:chExt cx="4274726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505979" y="1310021"/>
            <a:ext cx="54742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564311" y="3156787"/>
            <a:ext cx="4878785" cy="6234371"/>
            <a:chOff x="0" y="0"/>
            <a:chExt cx="1416693" cy="18103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16693" cy="1810326"/>
            </a:xfrm>
            <a:custGeom>
              <a:avLst/>
              <a:gdLst/>
              <a:ahLst/>
              <a:cxnLst/>
              <a:rect r="r" b="b" t="t" l="l"/>
              <a:pathLst>
                <a:path h="1810326" w="1416693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729396"/>
                  </a:lnTo>
                  <a:cubicBezTo>
                    <a:pt x="1416693" y="1774092"/>
                    <a:pt x="1380460" y="1810326"/>
                    <a:pt x="1335764" y="1810326"/>
                  </a:cubicBezTo>
                  <a:lnTo>
                    <a:pt x="80930" y="1810326"/>
                  </a:lnTo>
                  <a:cubicBezTo>
                    <a:pt x="36233" y="1810326"/>
                    <a:pt x="0" y="1774092"/>
                    <a:pt x="0" y="1729396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16693" cy="1848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772273" y="3156787"/>
            <a:ext cx="4878785" cy="6234371"/>
            <a:chOff x="0" y="0"/>
            <a:chExt cx="1416693" cy="18103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6693" cy="1810326"/>
            </a:xfrm>
            <a:custGeom>
              <a:avLst/>
              <a:gdLst/>
              <a:ahLst/>
              <a:cxnLst/>
              <a:rect r="r" b="b" t="t" l="l"/>
              <a:pathLst>
                <a:path h="1810326" w="1416693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729396"/>
                  </a:lnTo>
                  <a:cubicBezTo>
                    <a:pt x="1416693" y="1774092"/>
                    <a:pt x="1380460" y="1810326"/>
                    <a:pt x="1335764" y="1810326"/>
                  </a:cubicBezTo>
                  <a:lnTo>
                    <a:pt x="80930" y="1810326"/>
                  </a:lnTo>
                  <a:cubicBezTo>
                    <a:pt x="36233" y="1810326"/>
                    <a:pt x="0" y="1774092"/>
                    <a:pt x="0" y="1729396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16693" cy="1848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80236" y="3156787"/>
            <a:ext cx="4878785" cy="6234371"/>
            <a:chOff x="0" y="0"/>
            <a:chExt cx="1416693" cy="18103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16693" cy="1810326"/>
            </a:xfrm>
            <a:custGeom>
              <a:avLst/>
              <a:gdLst/>
              <a:ahLst/>
              <a:cxnLst/>
              <a:rect r="r" b="b" t="t" l="l"/>
              <a:pathLst>
                <a:path h="1810326" w="1416693">
                  <a:moveTo>
                    <a:pt x="80930" y="0"/>
                  </a:moveTo>
                  <a:lnTo>
                    <a:pt x="1335764" y="0"/>
                  </a:lnTo>
                  <a:cubicBezTo>
                    <a:pt x="1380460" y="0"/>
                    <a:pt x="1416693" y="36233"/>
                    <a:pt x="1416693" y="80930"/>
                  </a:cubicBezTo>
                  <a:lnTo>
                    <a:pt x="1416693" y="1729396"/>
                  </a:lnTo>
                  <a:cubicBezTo>
                    <a:pt x="1416693" y="1774092"/>
                    <a:pt x="1380460" y="1810326"/>
                    <a:pt x="1335764" y="1810326"/>
                  </a:cubicBezTo>
                  <a:lnTo>
                    <a:pt x="80930" y="1810326"/>
                  </a:lnTo>
                  <a:cubicBezTo>
                    <a:pt x="36233" y="1810326"/>
                    <a:pt x="0" y="1774092"/>
                    <a:pt x="0" y="1729396"/>
                  </a:cubicBezTo>
                  <a:lnTo>
                    <a:pt x="0" y="80930"/>
                  </a:lnTo>
                  <a:cubicBezTo>
                    <a:pt x="0" y="36233"/>
                    <a:pt x="36233" y="0"/>
                    <a:pt x="80930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16693" cy="1848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55175" y="5174315"/>
            <a:ext cx="4497056" cy="358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FBFBFB"/>
                </a:solidFill>
                <a:latin typeface="Garet"/>
                <a:ea typeface="Garet"/>
                <a:cs typeface="Garet"/>
                <a:sym typeface="Garet"/>
              </a:rPr>
              <a:t>Currently only  limited data has been used due to time and resource constraints. Further training on the entire dataset will help in considerably increasing AUC  and improving model reliability.</a:t>
            </a:r>
          </a:p>
          <a:p>
            <a:pPr algn="just">
              <a:lnSpc>
                <a:spcPts val="322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033244" y="3623066"/>
            <a:ext cx="3940920" cy="4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b="true" sz="290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Model Optimization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63138" y="5174315"/>
            <a:ext cx="4497056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FBFBFB"/>
                </a:solidFill>
                <a:latin typeface="Garet"/>
                <a:ea typeface="Garet"/>
                <a:cs typeface="Garet"/>
                <a:sym typeface="Garet"/>
              </a:rPr>
              <a:t>Develop a more sophisticated mechanism to adjust bids based on remaining budget and real-time performance.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40026" y="3576711"/>
            <a:ext cx="3940920" cy="97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b="true" sz="280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Dynamic Budget Pacing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71100" y="5164790"/>
            <a:ext cx="4497056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BFBFB"/>
                </a:solidFill>
                <a:latin typeface="Garet"/>
                <a:ea typeface="Garet"/>
                <a:cs typeface="Garet"/>
                <a:sym typeface="Garet"/>
              </a:rPr>
              <a:t>Integrate additional contextual features or real-time user behavior signals.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BFBFB"/>
                </a:solidFill>
                <a:latin typeface="Garet"/>
                <a:ea typeface="Garet"/>
                <a:cs typeface="Garet"/>
                <a:sym typeface="Garet"/>
              </a:rPr>
              <a:t>Stress-test the bidding engine under simulated high-load conditions.</a:t>
            </a:r>
          </a:p>
          <a:p>
            <a:pPr algn="just">
              <a:lnSpc>
                <a:spcPts val="350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2453001" y="3621796"/>
            <a:ext cx="4120509" cy="93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b="true" sz="2700">
                <a:solidFill>
                  <a:srgbClr val="0D0F68"/>
                </a:solidFill>
                <a:latin typeface="Garet Bold"/>
                <a:ea typeface="Garet Bold"/>
                <a:cs typeface="Garet Bold"/>
                <a:sym typeface="Garet Bold"/>
              </a:rPr>
              <a:t>Feature Enrichment and Scalability Testing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232E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79047" y="1263519"/>
            <a:ext cx="10329905" cy="7759961"/>
            <a:chOff x="0" y="0"/>
            <a:chExt cx="13773207" cy="10346615"/>
          </a:xfrm>
        </p:grpSpPr>
        <p:sp>
          <p:nvSpPr>
            <p:cNvPr name="TextBox 3" id="3"/>
            <p:cNvSpPr txBox="true"/>
            <p:nvPr/>
          </p:nvSpPr>
          <p:spPr>
            <a:xfrm rot="-78708">
              <a:off x="180817" y="2920901"/>
              <a:ext cx="13510921" cy="7272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23"/>
                </a:lnSpc>
              </a:pPr>
              <a:r>
                <a:rPr lang="en-US" sz="38627" b="true">
                  <a:solidFill>
                    <a:srgbClr val="FE95F6"/>
                  </a:solidFill>
                  <a:latin typeface="Dynapuff Bold"/>
                  <a:ea typeface="Dynapuff Bold"/>
                  <a:cs typeface="Dynapuff Bold"/>
                  <a:sym typeface="Dynapuff Bold"/>
                </a:rPr>
                <a:t>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00075"/>
              <a:ext cx="13552468" cy="4952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58"/>
                </a:lnSpc>
              </a:pPr>
              <a:r>
                <a:rPr lang="en-US" sz="23611" b="true">
                  <a:solidFill>
                    <a:srgbClr val="91C4F6"/>
                  </a:solidFill>
                  <a:latin typeface="Dynapuff Bold"/>
                  <a:ea typeface="Dynapuff Bold"/>
                  <a:cs typeface="Dynapuff Bold"/>
                  <a:sym typeface="Dynapuff Bold"/>
                </a:rPr>
                <a:t>Thank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50210" y="330991"/>
            <a:ext cx="12187580" cy="1064754"/>
            <a:chOff x="0" y="0"/>
            <a:chExt cx="3183220" cy="278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3220" cy="278098"/>
            </a:xfrm>
            <a:custGeom>
              <a:avLst/>
              <a:gdLst/>
              <a:ahLst/>
              <a:cxnLst/>
              <a:rect r="r" b="b" t="t" l="l"/>
              <a:pathLst>
                <a:path h="278098" w="3183220">
                  <a:moveTo>
                    <a:pt x="2980020" y="0"/>
                  </a:moveTo>
                  <a:cubicBezTo>
                    <a:pt x="3092244" y="0"/>
                    <a:pt x="3183220" y="62254"/>
                    <a:pt x="3183220" y="139049"/>
                  </a:cubicBezTo>
                  <a:cubicBezTo>
                    <a:pt x="3183220" y="215844"/>
                    <a:pt x="3092244" y="278098"/>
                    <a:pt x="2980020" y="278098"/>
                  </a:cubicBezTo>
                  <a:lnTo>
                    <a:pt x="203200" y="278098"/>
                  </a:lnTo>
                  <a:cubicBezTo>
                    <a:pt x="90976" y="278098"/>
                    <a:pt x="0" y="215844"/>
                    <a:pt x="0" y="139049"/>
                  </a:cubicBezTo>
                  <a:cubicBezTo>
                    <a:pt x="0" y="6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3EA5"/>
            </a:solidFill>
            <a:ln w="85725" cap="sq">
              <a:solidFill>
                <a:srgbClr val="FB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183220" cy="335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b="true" sz="31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Idea &amp; Approach – Real-Time Bidding (RTB) System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3511" y="177579"/>
            <a:ext cx="1371579" cy="1371579"/>
          </a:xfrm>
          <a:custGeom>
            <a:avLst/>
            <a:gdLst/>
            <a:ahLst/>
            <a:cxnLst/>
            <a:rect r="r" b="b" t="t" l="l"/>
            <a:pathLst>
              <a:path h="1371579" w="1371579">
                <a:moveTo>
                  <a:pt x="0" y="0"/>
                </a:moveTo>
                <a:lnTo>
                  <a:pt x="1371578" y="0"/>
                </a:lnTo>
                <a:lnTo>
                  <a:pt x="1371578" y="1371579"/>
                </a:lnTo>
                <a:lnTo>
                  <a:pt x="0" y="137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896" y="292965"/>
            <a:ext cx="1500580" cy="1493077"/>
          </a:xfrm>
          <a:custGeom>
            <a:avLst/>
            <a:gdLst/>
            <a:ahLst/>
            <a:cxnLst/>
            <a:rect r="r" b="b" t="t" l="l"/>
            <a:pathLst>
              <a:path h="1493077" w="1500580">
                <a:moveTo>
                  <a:pt x="0" y="0"/>
                </a:moveTo>
                <a:lnTo>
                  <a:pt x="1500580" y="0"/>
                </a:lnTo>
                <a:lnTo>
                  <a:pt x="1500580" y="1493077"/>
                </a:lnTo>
                <a:lnTo>
                  <a:pt x="0" y="149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3159" y="4614039"/>
            <a:ext cx="615541" cy="6155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8B2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  <a:r>
                <a:rPr lang="en-US" sz="19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13159" y="6001629"/>
            <a:ext cx="615541" cy="6155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  <a:r>
                <a:rPr lang="en-US" sz="19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3159" y="7378985"/>
            <a:ext cx="615541" cy="6155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99"/>
                </a:lnSpc>
              </a:pPr>
              <a:r>
                <a:rPr lang="en-US" sz="1999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3159" y="8854367"/>
            <a:ext cx="627851" cy="62785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9C4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  <a:r>
                <a:rPr lang="en-US" sz="2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04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944100" y="2764228"/>
            <a:ext cx="8000989" cy="3190394"/>
          </a:xfrm>
          <a:custGeom>
            <a:avLst/>
            <a:gdLst/>
            <a:ahLst/>
            <a:cxnLst/>
            <a:rect r="r" b="b" t="t" l="l"/>
            <a:pathLst>
              <a:path h="3190394" w="8000989">
                <a:moveTo>
                  <a:pt x="0" y="0"/>
                </a:moveTo>
                <a:lnTo>
                  <a:pt x="8000989" y="0"/>
                </a:lnTo>
                <a:lnTo>
                  <a:pt x="8000989" y="3190394"/>
                </a:lnTo>
                <a:lnTo>
                  <a:pt x="0" y="31903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486519" y="3497579"/>
            <a:ext cx="297899" cy="317565"/>
          </a:xfrm>
          <a:custGeom>
            <a:avLst/>
            <a:gdLst/>
            <a:ahLst/>
            <a:cxnLst/>
            <a:rect r="r" b="b" t="t" l="l"/>
            <a:pathLst>
              <a:path h="317565" w="297899">
                <a:moveTo>
                  <a:pt x="0" y="0"/>
                </a:moveTo>
                <a:lnTo>
                  <a:pt x="297899" y="0"/>
                </a:lnTo>
                <a:lnTo>
                  <a:pt x="297899" y="317565"/>
                </a:lnTo>
                <a:lnTo>
                  <a:pt x="0" y="3175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29290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486519" y="3981835"/>
            <a:ext cx="297899" cy="317565"/>
          </a:xfrm>
          <a:custGeom>
            <a:avLst/>
            <a:gdLst/>
            <a:ahLst/>
            <a:cxnLst/>
            <a:rect r="r" b="b" t="t" l="l"/>
            <a:pathLst>
              <a:path h="317565" w="297899">
                <a:moveTo>
                  <a:pt x="0" y="0"/>
                </a:moveTo>
                <a:lnTo>
                  <a:pt x="297899" y="0"/>
                </a:lnTo>
                <a:lnTo>
                  <a:pt x="297899" y="317565"/>
                </a:lnTo>
                <a:lnTo>
                  <a:pt x="0" y="3175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292909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486519" y="4430205"/>
            <a:ext cx="297899" cy="317565"/>
          </a:xfrm>
          <a:custGeom>
            <a:avLst/>
            <a:gdLst/>
            <a:ahLst/>
            <a:cxnLst/>
            <a:rect r="r" b="b" t="t" l="l"/>
            <a:pathLst>
              <a:path h="317565" w="297899">
                <a:moveTo>
                  <a:pt x="0" y="0"/>
                </a:moveTo>
                <a:lnTo>
                  <a:pt x="297899" y="0"/>
                </a:lnTo>
                <a:lnTo>
                  <a:pt x="297899" y="317565"/>
                </a:lnTo>
                <a:lnTo>
                  <a:pt x="0" y="3175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292909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486519" y="4912015"/>
            <a:ext cx="297899" cy="317565"/>
          </a:xfrm>
          <a:custGeom>
            <a:avLst/>
            <a:gdLst/>
            <a:ahLst/>
            <a:cxnLst/>
            <a:rect r="r" b="b" t="t" l="l"/>
            <a:pathLst>
              <a:path h="317565" w="297899">
                <a:moveTo>
                  <a:pt x="0" y="0"/>
                </a:moveTo>
                <a:lnTo>
                  <a:pt x="297899" y="0"/>
                </a:lnTo>
                <a:lnTo>
                  <a:pt x="297899" y="317565"/>
                </a:lnTo>
                <a:lnTo>
                  <a:pt x="0" y="3175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292909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58712" y="6001670"/>
            <a:ext cx="7171765" cy="4114800"/>
          </a:xfrm>
          <a:custGeom>
            <a:avLst/>
            <a:gdLst/>
            <a:ahLst/>
            <a:cxnLst/>
            <a:rect r="r" b="b" t="t" l="l"/>
            <a:pathLst>
              <a:path h="4114800" w="7171765">
                <a:moveTo>
                  <a:pt x="0" y="0"/>
                </a:moveTo>
                <a:lnTo>
                  <a:pt x="7171765" y="0"/>
                </a:lnTo>
                <a:lnTo>
                  <a:pt x="7171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63437" y="2058742"/>
            <a:ext cx="8241685" cy="2443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sz="3918" b="true">
                <a:solidFill>
                  <a:srgbClr val="FF66C4"/>
                </a:solidFill>
                <a:latin typeface="Arial Bold"/>
                <a:ea typeface="Arial Bold"/>
                <a:cs typeface="Arial Bold"/>
                <a:sym typeface="Arial Bold"/>
              </a:rPr>
              <a:t>Core Idea &amp; Objective</a:t>
            </a:r>
          </a:p>
          <a:p>
            <a:pPr algn="l">
              <a:lnSpc>
                <a:spcPts val="2399"/>
              </a:lnSpc>
            </a:pPr>
            <a:r>
              <a:rPr lang="en-US" sz="194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propose the development of an intelligent bidding optimization system for Demand-Side Platforms (DSPs) in Real-Time Bidding (RTB). Our solution ensures optimal bid placement, budget efficiency, and maximized advertiser outcomes by leveraging predictive modeling and AI-driven bidding strategies.</a:t>
            </a:r>
          </a:p>
          <a:p>
            <a:pPr algn="l">
              <a:lnSpc>
                <a:spcPts val="239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56873" y="4508673"/>
            <a:ext cx="7529208" cy="102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2"/>
              </a:lnSpc>
            </a:pPr>
            <a:r>
              <a:rPr lang="en-US" sz="1945" b="true">
                <a:solidFill>
                  <a:srgbClr val="FFDE5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Processing &amp; Feature Engineering</a:t>
            </a:r>
          </a:p>
          <a:p>
            <a:pPr algn="l">
              <a:lnSpc>
                <a:spcPts val="189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We process large-scale bid logs using chunked loading (100K rows/batch) for memory efficiency. Features include user behavior, ad slot characteristics, and time-based trends. Historical bidding patterns enhance market insights.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6873" y="5992145"/>
            <a:ext cx="7529208" cy="99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800" b="true">
                <a:solidFill>
                  <a:srgbClr val="FFDE5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Predictive Modeling for Bidding</a:t>
            </a:r>
          </a:p>
          <a:p>
            <a:pPr algn="l">
              <a:lnSpc>
                <a:spcPts val="189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Our CTR model (AUC 0.8803) predicts click probability, while the CVR model (AUC 0.8516) estimates conversions. A market price estimator helps optimize bid amounts, reducing overspending. It is only on training on 1 day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6873" y="7359935"/>
            <a:ext cx="7529208" cy="102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7"/>
              </a:lnSpc>
            </a:pPr>
            <a:r>
              <a:rPr lang="en-US" sz="1950" b="true">
                <a:solidFill>
                  <a:srgbClr val="FFDE5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Budget Optimization Strategy </a:t>
            </a:r>
          </a:p>
          <a:p>
            <a:pPr algn="l">
              <a:lnSpc>
                <a:spcPts val="189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We implement adaptive bid pacing to prevent early budget depletion. Priority-based bidding aligns ad spend with business goals, ensuring high-value conversions get preference.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6873" y="8844842"/>
            <a:ext cx="7529208" cy="75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800" b="true">
                <a:solidFill>
                  <a:srgbClr val="FFDE5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Real-Time Bidding Engine Implementation</a:t>
            </a:r>
          </a:p>
          <a:p>
            <a:pPr algn="l">
              <a:lnSpc>
                <a:spcPts val="1890"/>
              </a:lnSpc>
            </a:pP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 LightGBM-powered decision engine ensures bid responses under 5ms, balancing speed and accuracy for seamless real-time auctions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49239" y="2068267"/>
            <a:ext cx="4014688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66C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Highlights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901110" y="3532156"/>
            <a:ext cx="8875099" cy="25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4"/>
              </a:lnSpc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AI-driven bid decision-making for smarter ad placements.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01110" y="4041463"/>
            <a:ext cx="8875099" cy="25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4"/>
              </a:lnSpc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Market price estimation prevents overbidding and maximizes ROI.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01110" y="4489833"/>
            <a:ext cx="5672400" cy="25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4"/>
              </a:lnSpc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Real-time execution with bid response time under 5ms.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01110" y="4931335"/>
            <a:ext cx="6594484" cy="25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4"/>
              </a:lnSpc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Dynamic budget pacing optimizes spend distribution over time.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21098" y="330991"/>
            <a:ext cx="8045804" cy="1064754"/>
            <a:chOff x="0" y="0"/>
            <a:chExt cx="2101448" cy="278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1448" cy="278098"/>
            </a:xfrm>
            <a:custGeom>
              <a:avLst/>
              <a:gdLst/>
              <a:ahLst/>
              <a:cxnLst/>
              <a:rect r="r" b="b" t="t" l="l"/>
              <a:pathLst>
                <a:path h="278098" w="2101448">
                  <a:moveTo>
                    <a:pt x="1898248" y="0"/>
                  </a:moveTo>
                  <a:cubicBezTo>
                    <a:pt x="2010472" y="0"/>
                    <a:pt x="2101448" y="62254"/>
                    <a:pt x="2101448" y="139049"/>
                  </a:cubicBezTo>
                  <a:cubicBezTo>
                    <a:pt x="2101448" y="215844"/>
                    <a:pt x="2010472" y="278098"/>
                    <a:pt x="1898248" y="278098"/>
                  </a:cubicBezTo>
                  <a:lnTo>
                    <a:pt x="203200" y="278098"/>
                  </a:lnTo>
                  <a:cubicBezTo>
                    <a:pt x="90976" y="278098"/>
                    <a:pt x="0" y="215844"/>
                    <a:pt x="0" y="139049"/>
                  </a:cubicBezTo>
                  <a:cubicBezTo>
                    <a:pt x="0" y="6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3EA5"/>
            </a:solidFill>
            <a:ln w="85725" cap="sq">
              <a:solidFill>
                <a:srgbClr val="FB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101448" cy="35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Flow Diagram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3511" y="177579"/>
            <a:ext cx="1371579" cy="1371579"/>
          </a:xfrm>
          <a:custGeom>
            <a:avLst/>
            <a:gdLst/>
            <a:ahLst/>
            <a:cxnLst/>
            <a:rect r="r" b="b" t="t" l="l"/>
            <a:pathLst>
              <a:path h="1371579" w="1371579">
                <a:moveTo>
                  <a:pt x="0" y="0"/>
                </a:moveTo>
                <a:lnTo>
                  <a:pt x="1371578" y="0"/>
                </a:lnTo>
                <a:lnTo>
                  <a:pt x="1371578" y="1371579"/>
                </a:lnTo>
                <a:lnTo>
                  <a:pt x="0" y="137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896" y="292965"/>
            <a:ext cx="1500580" cy="1493077"/>
          </a:xfrm>
          <a:custGeom>
            <a:avLst/>
            <a:gdLst/>
            <a:ahLst/>
            <a:cxnLst/>
            <a:rect r="r" b="b" t="t" l="l"/>
            <a:pathLst>
              <a:path h="1493077" w="1500580">
                <a:moveTo>
                  <a:pt x="0" y="0"/>
                </a:moveTo>
                <a:lnTo>
                  <a:pt x="1500580" y="0"/>
                </a:lnTo>
                <a:lnTo>
                  <a:pt x="1500580" y="1493077"/>
                </a:lnTo>
                <a:lnTo>
                  <a:pt x="0" y="149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94903" y="2197549"/>
            <a:ext cx="7450187" cy="6633987"/>
          </a:xfrm>
          <a:custGeom>
            <a:avLst/>
            <a:gdLst/>
            <a:ahLst/>
            <a:cxnLst/>
            <a:rect r="r" b="b" t="t" l="l"/>
            <a:pathLst>
              <a:path h="6633987" w="7450187">
                <a:moveTo>
                  <a:pt x="0" y="0"/>
                </a:moveTo>
                <a:lnTo>
                  <a:pt x="7450186" y="0"/>
                </a:lnTo>
                <a:lnTo>
                  <a:pt x="7450186" y="6633986"/>
                </a:lnTo>
                <a:lnTo>
                  <a:pt x="0" y="6633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968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4896" y="2197549"/>
            <a:ext cx="9784024" cy="6633987"/>
          </a:xfrm>
          <a:custGeom>
            <a:avLst/>
            <a:gdLst/>
            <a:ahLst/>
            <a:cxnLst/>
            <a:rect r="r" b="b" t="t" l="l"/>
            <a:pathLst>
              <a:path h="6633987" w="9784024">
                <a:moveTo>
                  <a:pt x="0" y="0"/>
                </a:moveTo>
                <a:lnTo>
                  <a:pt x="9784024" y="0"/>
                </a:lnTo>
                <a:lnTo>
                  <a:pt x="9784024" y="6633986"/>
                </a:lnTo>
                <a:lnTo>
                  <a:pt x="0" y="6633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35973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74328" y="330991"/>
            <a:ext cx="8939345" cy="1064754"/>
            <a:chOff x="0" y="0"/>
            <a:chExt cx="2334828" cy="278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4828" cy="278098"/>
            </a:xfrm>
            <a:custGeom>
              <a:avLst/>
              <a:gdLst/>
              <a:ahLst/>
              <a:cxnLst/>
              <a:rect r="r" b="b" t="t" l="l"/>
              <a:pathLst>
                <a:path h="278098" w="2334828">
                  <a:moveTo>
                    <a:pt x="2131628" y="0"/>
                  </a:moveTo>
                  <a:cubicBezTo>
                    <a:pt x="2243852" y="0"/>
                    <a:pt x="2334828" y="62254"/>
                    <a:pt x="2334828" y="139049"/>
                  </a:cubicBezTo>
                  <a:cubicBezTo>
                    <a:pt x="2334828" y="215844"/>
                    <a:pt x="2243852" y="278098"/>
                    <a:pt x="2131628" y="278098"/>
                  </a:cubicBezTo>
                  <a:lnTo>
                    <a:pt x="203200" y="278098"/>
                  </a:lnTo>
                  <a:cubicBezTo>
                    <a:pt x="90976" y="278098"/>
                    <a:pt x="0" y="215844"/>
                    <a:pt x="0" y="139049"/>
                  </a:cubicBezTo>
                  <a:cubicBezTo>
                    <a:pt x="0" y="6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3EA5"/>
            </a:solidFill>
            <a:ln w="85725" cap="sq">
              <a:solidFill>
                <a:srgbClr val="FB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334828" cy="35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Exploratory Data 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3511" y="177579"/>
            <a:ext cx="1371579" cy="1371579"/>
          </a:xfrm>
          <a:custGeom>
            <a:avLst/>
            <a:gdLst/>
            <a:ahLst/>
            <a:cxnLst/>
            <a:rect r="r" b="b" t="t" l="l"/>
            <a:pathLst>
              <a:path h="1371579" w="1371579">
                <a:moveTo>
                  <a:pt x="0" y="0"/>
                </a:moveTo>
                <a:lnTo>
                  <a:pt x="1371578" y="0"/>
                </a:lnTo>
                <a:lnTo>
                  <a:pt x="1371578" y="1371579"/>
                </a:lnTo>
                <a:lnTo>
                  <a:pt x="0" y="137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896" y="292965"/>
            <a:ext cx="1500580" cy="1493077"/>
          </a:xfrm>
          <a:custGeom>
            <a:avLst/>
            <a:gdLst/>
            <a:ahLst/>
            <a:cxnLst/>
            <a:rect r="r" b="b" t="t" l="l"/>
            <a:pathLst>
              <a:path h="1493077" w="1500580">
                <a:moveTo>
                  <a:pt x="0" y="0"/>
                </a:moveTo>
                <a:lnTo>
                  <a:pt x="1500580" y="0"/>
                </a:lnTo>
                <a:lnTo>
                  <a:pt x="1500580" y="1493077"/>
                </a:lnTo>
                <a:lnTo>
                  <a:pt x="0" y="149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91963" y="1549158"/>
            <a:ext cx="9581453" cy="8455083"/>
          </a:xfrm>
          <a:custGeom>
            <a:avLst/>
            <a:gdLst/>
            <a:ahLst/>
            <a:cxnLst/>
            <a:rect r="r" b="b" t="t" l="l"/>
            <a:pathLst>
              <a:path h="8455083" w="9581453">
                <a:moveTo>
                  <a:pt x="0" y="0"/>
                </a:moveTo>
                <a:lnTo>
                  <a:pt x="9581452" y="0"/>
                </a:lnTo>
                <a:lnTo>
                  <a:pt x="9581452" y="8455083"/>
                </a:lnTo>
                <a:lnTo>
                  <a:pt x="0" y="8455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7360" y="4757419"/>
            <a:ext cx="6627257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C1FF7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HeatMap of Co-relations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74328" y="330991"/>
            <a:ext cx="8939345" cy="1064754"/>
            <a:chOff x="0" y="0"/>
            <a:chExt cx="2334828" cy="278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4828" cy="278098"/>
            </a:xfrm>
            <a:custGeom>
              <a:avLst/>
              <a:gdLst/>
              <a:ahLst/>
              <a:cxnLst/>
              <a:rect r="r" b="b" t="t" l="l"/>
              <a:pathLst>
                <a:path h="278098" w="2334828">
                  <a:moveTo>
                    <a:pt x="2131628" y="0"/>
                  </a:moveTo>
                  <a:cubicBezTo>
                    <a:pt x="2243852" y="0"/>
                    <a:pt x="2334828" y="62254"/>
                    <a:pt x="2334828" y="139049"/>
                  </a:cubicBezTo>
                  <a:cubicBezTo>
                    <a:pt x="2334828" y="215844"/>
                    <a:pt x="2243852" y="278098"/>
                    <a:pt x="2131628" y="278098"/>
                  </a:cubicBezTo>
                  <a:lnTo>
                    <a:pt x="203200" y="278098"/>
                  </a:lnTo>
                  <a:cubicBezTo>
                    <a:pt x="90976" y="278098"/>
                    <a:pt x="0" y="215844"/>
                    <a:pt x="0" y="139049"/>
                  </a:cubicBezTo>
                  <a:cubicBezTo>
                    <a:pt x="0" y="6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3EA5"/>
            </a:solidFill>
            <a:ln w="85725" cap="sq">
              <a:solidFill>
                <a:srgbClr val="FB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334828" cy="35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Exploratory Data 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3511" y="177579"/>
            <a:ext cx="1371579" cy="1371579"/>
          </a:xfrm>
          <a:custGeom>
            <a:avLst/>
            <a:gdLst/>
            <a:ahLst/>
            <a:cxnLst/>
            <a:rect r="r" b="b" t="t" l="l"/>
            <a:pathLst>
              <a:path h="1371579" w="1371579">
                <a:moveTo>
                  <a:pt x="0" y="0"/>
                </a:moveTo>
                <a:lnTo>
                  <a:pt x="1371578" y="0"/>
                </a:lnTo>
                <a:lnTo>
                  <a:pt x="1371578" y="1371579"/>
                </a:lnTo>
                <a:lnTo>
                  <a:pt x="0" y="137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896" y="292965"/>
            <a:ext cx="1500580" cy="1493077"/>
          </a:xfrm>
          <a:custGeom>
            <a:avLst/>
            <a:gdLst/>
            <a:ahLst/>
            <a:cxnLst/>
            <a:rect r="r" b="b" t="t" l="l"/>
            <a:pathLst>
              <a:path h="1493077" w="1500580">
                <a:moveTo>
                  <a:pt x="0" y="0"/>
                </a:moveTo>
                <a:lnTo>
                  <a:pt x="1500580" y="0"/>
                </a:lnTo>
                <a:lnTo>
                  <a:pt x="1500580" y="1493077"/>
                </a:lnTo>
                <a:lnTo>
                  <a:pt x="0" y="149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63718" y="2152077"/>
            <a:ext cx="14513505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C1FF7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Histograms for Paying Price and Adslot Bid count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27629" y="3290273"/>
            <a:ext cx="8924144" cy="6578518"/>
          </a:xfrm>
          <a:custGeom>
            <a:avLst/>
            <a:gdLst/>
            <a:ahLst/>
            <a:cxnLst/>
            <a:rect r="r" b="b" t="t" l="l"/>
            <a:pathLst>
              <a:path h="6578518" w="8924144">
                <a:moveTo>
                  <a:pt x="0" y="0"/>
                </a:moveTo>
                <a:lnTo>
                  <a:pt x="8924144" y="0"/>
                </a:lnTo>
                <a:lnTo>
                  <a:pt x="8924144" y="6578518"/>
                </a:lnTo>
                <a:lnTo>
                  <a:pt x="0" y="6578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71" r="-486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32652" y="3290273"/>
            <a:ext cx="8727719" cy="6578518"/>
          </a:xfrm>
          <a:custGeom>
            <a:avLst/>
            <a:gdLst/>
            <a:ahLst/>
            <a:cxnLst/>
            <a:rect r="r" b="b" t="t" l="l"/>
            <a:pathLst>
              <a:path h="6578518" w="8727719">
                <a:moveTo>
                  <a:pt x="0" y="0"/>
                </a:moveTo>
                <a:lnTo>
                  <a:pt x="8727719" y="0"/>
                </a:lnTo>
                <a:lnTo>
                  <a:pt x="8727719" y="6578518"/>
                </a:lnTo>
                <a:lnTo>
                  <a:pt x="0" y="6578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74328" y="330991"/>
            <a:ext cx="8939345" cy="1064754"/>
            <a:chOff x="0" y="0"/>
            <a:chExt cx="2334828" cy="278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4828" cy="278098"/>
            </a:xfrm>
            <a:custGeom>
              <a:avLst/>
              <a:gdLst/>
              <a:ahLst/>
              <a:cxnLst/>
              <a:rect r="r" b="b" t="t" l="l"/>
              <a:pathLst>
                <a:path h="278098" w="2334828">
                  <a:moveTo>
                    <a:pt x="2131628" y="0"/>
                  </a:moveTo>
                  <a:cubicBezTo>
                    <a:pt x="2243852" y="0"/>
                    <a:pt x="2334828" y="62254"/>
                    <a:pt x="2334828" y="139049"/>
                  </a:cubicBezTo>
                  <a:cubicBezTo>
                    <a:pt x="2334828" y="215844"/>
                    <a:pt x="2243852" y="278098"/>
                    <a:pt x="2131628" y="278098"/>
                  </a:cubicBezTo>
                  <a:lnTo>
                    <a:pt x="203200" y="278098"/>
                  </a:lnTo>
                  <a:cubicBezTo>
                    <a:pt x="90976" y="278098"/>
                    <a:pt x="0" y="215844"/>
                    <a:pt x="0" y="139049"/>
                  </a:cubicBezTo>
                  <a:cubicBezTo>
                    <a:pt x="0" y="6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3EA5"/>
            </a:solidFill>
            <a:ln w="85725" cap="sq">
              <a:solidFill>
                <a:srgbClr val="FB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334828" cy="35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Exploratory Data 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3511" y="177579"/>
            <a:ext cx="1371579" cy="1371579"/>
          </a:xfrm>
          <a:custGeom>
            <a:avLst/>
            <a:gdLst/>
            <a:ahLst/>
            <a:cxnLst/>
            <a:rect r="r" b="b" t="t" l="l"/>
            <a:pathLst>
              <a:path h="1371579" w="1371579">
                <a:moveTo>
                  <a:pt x="0" y="0"/>
                </a:moveTo>
                <a:lnTo>
                  <a:pt x="1371578" y="0"/>
                </a:lnTo>
                <a:lnTo>
                  <a:pt x="1371578" y="1371579"/>
                </a:lnTo>
                <a:lnTo>
                  <a:pt x="0" y="137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896" y="292965"/>
            <a:ext cx="1500580" cy="1493077"/>
          </a:xfrm>
          <a:custGeom>
            <a:avLst/>
            <a:gdLst/>
            <a:ahLst/>
            <a:cxnLst/>
            <a:rect r="r" b="b" t="t" l="l"/>
            <a:pathLst>
              <a:path h="1493077" w="1500580">
                <a:moveTo>
                  <a:pt x="0" y="0"/>
                </a:moveTo>
                <a:lnTo>
                  <a:pt x="1500580" y="0"/>
                </a:lnTo>
                <a:lnTo>
                  <a:pt x="1500580" y="1493077"/>
                </a:lnTo>
                <a:lnTo>
                  <a:pt x="0" y="149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8874" y="2268816"/>
            <a:ext cx="17570253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C1FF7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Line-Charts for PayingPrice, BiddingPrice and AdSlotFloorPrice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58874" y="3523752"/>
            <a:ext cx="17570253" cy="6392552"/>
          </a:xfrm>
          <a:custGeom>
            <a:avLst/>
            <a:gdLst/>
            <a:ahLst/>
            <a:cxnLst/>
            <a:rect r="r" b="b" t="t" l="l"/>
            <a:pathLst>
              <a:path h="6392552" w="17570253">
                <a:moveTo>
                  <a:pt x="0" y="0"/>
                </a:moveTo>
                <a:lnTo>
                  <a:pt x="17570252" y="0"/>
                </a:lnTo>
                <a:lnTo>
                  <a:pt x="17570252" y="6392552"/>
                </a:lnTo>
                <a:lnTo>
                  <a:pt x="0" y="6392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827" r="0" b="-1288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74328" y="330991"/>
            <a:ext cx="8939345" cy="1064754"/>
            <a:chOff x="0" y="0"/>
            <a:chExt cx="2334828" cy="278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4828" cy="278098"/>
            </a:xfrm>
            <a:custGeom>
              <a:avLst/>
              <a:gdLst/>
              <a:ahLst/>
              <a:cxnLst/>
              <a:rect r="r" b="b" t="t" l="l"/>
              <a:pathLst>
                <a:path h="278098" w="2334828">
                  <a:moveTo>
                    <a:pt x="2131628" y="0"/>
                  </a:moveTo>
                  <a:cubicBezTo>
                    <a:pt x="2243852" y="0"/>
                    <a:pt x="2334828" y="62254"/>
                    <a:pt x="2334828" y="139049"/>
                  </a:cubicBezTo>
                  <a:cubicBezTo>
                    <a:pt x="2334828" y="215844"/>
                    <a:pt x="2243852" y="278098"/>
                    <a:pt x="2131628" y="278098"/>
                  </a:cubicBezTo>
                  <a:lnTo>
                    <a:pt x="203200" y="278098"/>
                  </a:lnTo>
                  <a:cubicBezTo>
                    <a:pt x="90976" y="278098"/>
                    <a:pt x="0" y="215844"/>
                    <a:pt x="0" y="139049"/>
                  </a:cubicBezTo>
                  <a:cubicBezTo>
                    <a:pt x="0" y="6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3EA5"/>
            </a:solidFill>
            <a:ln w="85725" cap="sq">
              <a:solidFill>
                <a:srgbClr val="FB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334828" cy="35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Exploratory Data 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3511" y="177579"/>
            <a:ext cx="1371579" cy="1371579"/>
          </a:xfrm>
          <a:custGeom>
            <a:avLst/>
            <a:gdLst/>
            <a:ahLst/>
            <a:cxnLst/>
            <a:rect r="r" b="b" t="t" l="l"/>
            <a:pathLst>
              <a:path h="1371579" w="1371579">
                <a:moveTo>
                  <a:pt x="0" y="0"/>
                </a:moveTo>
                <a:lnTo>
                  <a:pt x="1371578" y="0"/>
                </a:lnTo>
                <a:lnTo>
                  <a:pt x="1371578" y="1371579"/>
                </a:lnTo>
                <a:lnTo>
                  <a:pt x="0" y="137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896" y="292965"/>
            <a:ext cx="1500580" cy="1493077"/>
          </a:xfrm>
          <a:custGeom>
            <a:avLst/>
            <a:gdLst/>
            <a:ahLst/>
            <a:cxnLst/>
            <a:rect r="r" b="b" t="t" l="l"/>
            <a:pathLst>
              <a:path h="1493077" w="1500580">
                <a:moveTo>
                  <a:pt x="0" y="0"/>
                </a:moveTo>
                <a:lnTo>
                  <a:pt x="1500580" y="0"/>
                </a:lnTo>
                <a:lnTo>
                  <a:pt x="1500580" y="1493077"/>
                </a:lnTo>
                <a:lnTo>
                  <a:pt x="0" y="149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3667" y="1897400"/>
            <a:ext cx="8733314" cy="141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C1FF7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Box-Plot for Paying Price grouped by AdExchange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43667" y="3504819"/>
            <a:ext cx="7714122" cy="5889339"/>
          </a:xfrm>
          <a:custGeom>
            <a:avLst/>
            <a:gdLst/>
            <a:ahLst/>
            <a:cxnLst/>
            <a:rect r="r" b="b" t="t" l="l"/>
            <a:pathLst>
              <a:path h="5889339" w="7714122">
                <a:moveTo>
                  <a:pt x="0" y="0"/>
                </a:moveTo>
                <a:lnTo>
                  <a:pt x="7714121" y="0"/>
                </a:lnTo>
                <a:lnTo>
                  <a:pt x="7714121" y="5889338"/>
                </a:lnTo>
                <a:lnTo>
                  <a:pt x="0" y="5889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67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21326" y="3504819"/>
            <a:ext cx="9423764" cy="5878073"/>
          </a:xfrm>
          <a:custGeom>
            <a:avLst/>
            <a:gdLst/>
            <a:ahLst/>
            <a:cxnLst/>
            <a:rect r="r" b="b" t="t" l="l"/>
            <a:pathLst>
              <a:path h="5878073" w="9423764">
                <a:moveTo>
                  <a:pt x="0" y="0"/>
                </a:moveTo>
                <a:lnTo>
                  <a:pt x="9423763" y="0"/>
                </a:lnTo>
                <a:lnTo>
                  <a:pt x="9423763" y="5878072"/>
                </a:lnTo>
                <a:lnTo>
                  <a:pt x="0" y="587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21326" y="1897400"/>
            <a:ext cx="9366573" cy="141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C1FF7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Bar-Char of Click Rate based on Timestamp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74328" y="330991"/>
            <a:ext cx="8939345" cy="1064754"/>
            <a:chOff x="0" y="0"/>
            <a:chExt cx="2334828" cy="278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4828" cy="278098"/>
            </a:xfrm>
            <a:custGeom>
              <a:avLst/>
              <a:gdLst/>
              <a:ahLst/>
              <a:cxnLst/>
              <a:rect r="r" b="b" t="t" l="l"/>
              <a:pathLst>
                <a:path h="278098" w="2334828">
                  <a:moveTo>
                    <a:pt x="2131628" y="0"/>
                  </a:moveTo>
                  <a:cubicBezTo>
                    <a:pt x="2243852" y="0"/>
                    <a:pt x="2334828" y="62254"/>
                    <a:pt x="2334828" y="139049"/>
                  </a:cubicBezTo>
                  <a:cubicBezTo>
                    <a:pt x="2334828" y="215844"/>
                    <a:pt x="2243852" y="278098"/>
                    <a:pt x="2131628" y="278098"/>
                  </a:cubicBezTo>
                  <a:lnTo>
                    <a:pt x="203200" y="278098"/>
                  </a:lnTo>
                  <a:cubicBezTo>
                    <a:pt x="90976" y="278098"/>
                    <a:pt x="0" y="215844"/>
                    <a:pt x="0" y="139049"/>
                  </a:cubicBezTo>
                  <a:cubicBezTo>
                    <a:pt x="0" y="6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3EA5"/>
            </a:solidFill>
            <a:ln w="85725" cap="sq">
              <a:solidFill>
                <a:srgbClr val="FB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334828" cy="35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Exploratory Data Analysis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3511" y="177579"/>
            <a:ext cx="1371579" cy="1371579"/>
          </a:xfrm>
          <a:custGeom>
            <a:avLst/>
            <a:gdLst/>
            <a:ahLst/>
            <a:cxnLst/>
            <a:rect r="r" b="b" t="t" l="l"/>
            <a:pathLst>
              <a:path h="1371579" w="1371579">
                <a:moveTo>
                  <a:pt x="0" y="0"/>
                </a:moveTo>
                <a:lnTo>
                  <a:pt x="1371578" y="0"/>
                </a:lnTo>
                <a:lnTo>
                  <a:pt x="1371578" y="1371579"/>
                </a:lnTo>
                <a:lnTo>
                  <a:pt x="0" y="137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896" y="292965"/>
            <a:ext cx="1500580" cy="1493077"/>
          </a:xfrm>
          <a:custGeom>
            <a:avLst/>
            <a:gdLst/>
            <a:ahLst/>
            <a:cxnLst/>
            <a:rect r="r" b="b" t="t" l="l"/>
            <a:pathLst>
              <a:path h="1493077" w="1500580">
                <a:moveTo>
                  <a:pt x="0" y="0"/>
                </a:moveTo>
                <a:lnTo>
                  <a:pt x="1500580" y="0"/>
                </a:lnTo>
                <a:lnTo>
                  <a:pt x="1500580" y="1493077"/>
                </a:lnTo>
                <a:lnTo>
                  <a:pt x="0" y="149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8874" y="1709842"/>
            <a:ext cx="9329074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C1FF7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Bar-Chart for Region vs Click Rate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58874" y="2643928"/>
            <a:ext cx="17315963" cy="7420087"/>
          </a:xfrm>
          <a:custGeom>
            <a:avLst/>
            <a:gdLst/>
            <a:ahLst/>
            <a:cxnLst/>
            <a:rect r="r" b="b" t="t" l="l"/>
            <a:pathLst>
              <a:path h="7420087" w="17315963">
                <a:moveTo>
                  <a:pt x="0" y="0"/>
                </a:moveTo>
                <a:lnTo>
                  <a:pt x="17315963" y="0"/>
                </a:lnTo>
                <a:lnTo>
                  <a:pt x="17315963" y="7420087"/>
                </a:lnTo>
                <a:lnTo>
                  <a:pt x="0" y="7420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06" t="-3209" r="-2806" b="-770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21098" y="330991"/>
            <a:ext cx="8045804" cy="1064754"/>
            <a:chOff x="0" y="0"/>
            <a:chExt cx="2101448" cy="278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1448" cy="278098"/>
            </a:xfrm>
            <a:custGeom>
              <a:avLst/>
              <a:gdLst/>
              <a:ahLst/>
              <a:cxnLst/>
              <a:rect r="r" b="b" t="t" l="l"/>
              <a:pathLst>
                <a:path h="278098" w="2101448">
                  <a:moveTo>
                    <a:pt x="1898248" y="0"/>
                  </a:moveTo>
                  <a:cubicBezTo>
                    <a:pt x="2010472" y="0"/>
                    <a:pt x="2101448" y="62254"/>
                    <a:pt x="2101448" y="139049"/>
                  </a:cubicBezTo>
                  <a:cubicBezTo>
                    <a:pt x="2101448" y="215844"/>
                    <a:pt x="2010472" y="278098"/>
                    <a:pt x="1898248" y="278098"/>
                  </a:cubicBezTo>
                  <a:lnTo>
                    <a:pt x="203200" y="278098"/>
                  </a:lnTo>
                  <a:cubicBezTo>
                    <a:pt x="90976" y="278098"/>
                    <a:pt x="0" y="215844"/>
                    <a:pt x="0" y="139049"/>
                  </a:cubicBezTo>
                  <a:cubicBezTo>
                    <a:pt x="0" y="622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E3EA5"/>
            </a:solidFill>
            <a:ln w="85725" cap="sq">
              <a:solidFill>
                <a:srgbClr val="FBFBF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101448" cy="35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Bidding Strategy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73511" y="177579"/>
            <a:ext cx="1371579" cy="1371579"/>
          </a:xfrm>
          <a:custGeom>
            <a:avLst/>
            <a:gdLst/>
            <a:ahLst/>
            <a:cxnLst/>
            <a:rect r="r" b="b" t="t" l="l"/>
            <a:pathLst>
              <a:path h="1371579" w="1371579">
                <a:moveTo>
                  <a:pt x="0" y="0"/>
                </a:moveTo>
                <a:lnTo>
                  <a:pt x="1371578" y="0"/>
                </a:lnTo>
                <a:lnTo>
                  <a:pt x="1371578" y="1371579"/>
                </a:lnTo>
                <a:lnTo>
                  <a:pt x="0" y="1371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4896" y="292965"/>
            <a:ext cx="1500580" cy="1493077"/>
          </a:xfrm>
          <a:custGeom>
            <a:avLst/>
            <a:gdLst/>
            <a:ahLst/>
            <a:cxnLst/>
            <a:rect r="r" b="b" t="t" l="l"/>
            <a:pathLst>
              <a:path h="1493077" w="1500580">
                <a:moveTo>
                  <a:pt x="0" y="0"/>
                </a:moveTo>
                <a:lnTo>
                  <a:pt x="1500580" y="0"/>
                </a:lnTo>
                <a:lnTo>
                  <a:pt x="1500580" y="1493077"/>
                </a:lnTo>
                <a:lnTo>
                  <a:pt x="0" y="1493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2687" y="3097491"/>
            <a:ext cx="8130749" cy="1141466"/>
          </a:xfrm>
          <a:custGeom>
            <a:avLst/>
            <a:gdLst/>
            <a:ahLst/>
            <a:cxnLst/>
            <a:rect r="r" b="b" t="t" l="l"/>
            <a:pathLst>
              <a:path h="1141466" w="8130749">
                <a:moveTo>
                  <a:pt x="0" y="0"/>
                </a:moveTo>
                <a:lnTo>
                  <a:pt x="8130748" y="0"/>
                </a:lnTo>
                <a:lnTo>
                  <a:pt x="8130748" y="1141465"/>
                </a:lnTo>
                <a:lnTo>
                  <a:pt x="0" y="1141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2E3EA5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65915" y="3081411"/>
            <a:ext cx="6416625" cy="673265"/>
          </a:xfrm>
          <a:custGeom>
            <a:avLst/>
            <a:gdLst/>
            <a:ahLst/>
            <a:cxnLst/>
            <a:rect r="r" b="b" t="t" l="l"/>
            <a:pathLst>
              <a:path h="673265" w="6416625">
                <a:moveTo>
                  <a:pt x="0" y="0"/>
                </a:moveTo>
                <a:lnTo>
                  <a:pt x="6416625" y="0"/>
                </a:lnTo>
                <a:lnTo>
                  <a:pt x="6416625" y="673265"/>
                </a:lnTo>
                <a:lnTo>
                  <a:pt x="0" y="673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8564"/>
            </a:stretch>
          </a:blipFill>
          <a:ln w="38100" cap="sq">
            <a:solidFill>
              <a:srgbClr val="2E3EA5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165915" y="4091167"/>
            <a:ext cx="7779175" cy="1225804"/>
          </a:xfrm>
          <a:custGeom>
            <a:avLst/>
            <a:gdLst/>
            <a:ahLst/>
            <a:cxnLst/>
            <a:rect r="r" b="b" t="t" l="l"/>
            <a:pathLst>
              <a:path h="1225804" w="7779175">
                <a:moveTo>
                  <a:pt x="0" y="0"/>
                </a:moveTo>
                <a:lnTo>
                  <a:pt x="7779174" y="0"/>
                </a:lnTo>
                <a:lnTo>
                  <a:pt x="7779174" y="1225804"/>
                </a:lnTo>
                <a:lnTo>
                  <a:pt x="0" y="1225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02"/>
            </a:stretch>
          </a:blipFill>
          <a:ln w="38100" cap="sq">
            <a:solidFill>
              <a:srgbClr val="2E3EA5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165915" y="5650346"/>
            <a:ext cx="7779175" cy="2461558"/>
          </a:xfrm>
          <a:custGeom>
            <a:avLst/>
            <a:gdLst/>
            <a:ahLst/>
            <a:cxnLst/>
            <a:rect r="r" b="b" t="t" l="l"/>
            <a:pathLst>
              <a:path h="2461558" w="7779175">
                <a:moveTo>
                  <a:pt x="0" y="0"/>
                </a:moveTo>
                <a:lnTo>
                  <a:pt x="7779174" y="0"/>
                </a:lnTo>
                <a:lnTo>
                  <a:pt x="7779174" y="2461557"/>
                </a:lnTo>
                <a:lnTo>
                  <a:pt x="0" y="2461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231" b="0"/>
            </a:stretch>
          </a:blipFill>
          <a:ln w="38100" cap="sq">
            <a:solidFill>
              <a:srgbClr val="2E3EA5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382687" y="2174693"/>
            <a:ext cx="8761313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DE5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Expected Value (EV) Calculation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66869" y="2156850"/>
            <a:ext cx="6614716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DE5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Bid Price Decision Rules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7196" y="4740288"/>
            <a:ext cx="8192294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FFDE5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Optimizations For Constraints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7196" y="5617224"/>
            <a:ext cx="8476804" cy="93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  Parallel Processing: Setting n_jobs=-1 enables </a:t>
            </a:r>
          </a:p>
          <a:p>
            <a:pPr algn="l">
              <a:lnSpc>
                <a:spcPts val="3695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  multi-core 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7196" y="6974727"/>
            <a:ext cx="8476804" cy="93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✅    Numba JIT (Just-In-Time) Optimization: Speeds           </a:t>
            </a:r>
          </a:p>
          <a:p>
            <a:pPr algn="l">
              <a:lnSpc>
                <a:spcPts val="3695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       up numeric feature scaling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DAGevDksCbI</dc:identifier>
  <dcterms:modified xsi:type="dcterms:W3CDTF">2011-08-01T06:04:30Z</dcterms:modified>
  <cp:revision>1</cp:revision>
  <dc:title>Adobe_DevCraft_Access_Denied</dc:title>
</cp:coreProperties>
</file>